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772400" cy="10058400"/>
  <p:notesSz cx="6858000" cy="9144000"/>
  <p:embeddedFontLst>
    <p:embeddedFont>
      <p:font typeface="Oswald 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thesecurityplaybook.com/servi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317" y="7481862"/>
            <a:ext cx="7653083" cy="2576538"/>
          </a:xfrm>
          <a:custGeom>
            <a:avLst/>
            <a:gdLst/>
            <a:ahLst/>
            <a:cxnLst/>
            <a:rect l="l" t="t" r="r" b="b"/>
            <a:pathLst>
              <a:path w="7653083" h="2576538">
                <a:moveTo>
                  <a:pt x="0" y="0"/>
                </a:moveTo>
                <a:lnTo>
                  <a:pt x="7653083" y="0"/>
                </a:lnTo>
                <a:lnTo>
                  <a:pt x="7653083" y="2576538"/>
                </a:lnTo>
                <a:lnTo>
                  <a:pt x="0" y="2576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 flipH="1" flipV="1">
            <a:off x="0" y="-141995"/>
            <a:ext cx="7772400" cy="2616708"/>
          </a:xfrm>
          <a:custGeom>
            <a:avLst/>
            <a:gdLst/>
            <a:ahLst/>
            <a:cxnLst/>
            <a:rect l="l" t="t" r="r" b="b"/>
            <a:pathLst>
              <a:path w="7772400" h="2616708">
                <a:moveTo>
                  <a:pt x="7772400" y="2616708"/>
                </a:moveTo>
                <a:lnTo>
                  <a:pt x="0" y="2616708"/>
                </a:lnTo>
                <a:lnTo>
                  <a:pt x="0" y="0"/>
                </a:lnTo>
                <a:lnTo>
                  <a:pt x="7772400" y="0"/>
                </a:lnTo>
                <a:lnTo>
                  <a:pt x="7772400" y="261670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286056" y="9477798"/>
            <a:ext cx="2843808" cy="3485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thesecurityplaybook.com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-228600" y="381000"/>
            <a:ext cx="4833610" cy="3536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171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Parent Guide To School Transparency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968875-DE88-74C1-50EF-65CF1AA74D8D}"/>
              </a:ext>
            </a:extLst>
          </p:cNvPr>
          <p:cNvSpPr txBox="1"/>
          <p:nvPr/>
        </p:nvSpPr>
        <p:spPr>
          <a:xfrm>
            <a:off x="152400" y="1036402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ptos" panose="020B0004020202020204" pitchFamily="34" charset="0"/>
              </a:rPr>
              <a:t>How to Approach School Administrators </a:t>
            </a:r>
            <a:br>
              <a:rPr lang="en-US" b="1" dirty="0">
                <a:latin typeface="Aptos" panose="020B0004020202020204" pitchFamily="34" charset="0"/>
              </a:rPr>
            </a:br>
            <a:r>
              <a:rPr lang="en-US" b="1" dirty="0">
                <a:latin typeface="Aptos" panose="020B0004020202020204" pitchFamily="34" charset="0"/>
              </a:rPr>
              <a:t>About Safety Communication</a:t>
            </a:r>
          </a:p>
          <a:p>
            <a:br>
              <a:rPr lang="en-US" dirty="0">
                <a:latin typeface="Aptos" panose="020B0004020202020204" pitchFamily="34" charset="0"/>
              </a:rPr>
            </a:br>
            <a:r>
              <a:rPr lang="en-US" dirty="0">
                <a:latin typeface="Aptos" panose="020B0004020202020204" pitchFamily="34" charset="0"/>
              </a:rPr>
              <a:t>Parents don’t need confrontation — they need communication. The goal isn’t to criticize your school; it’s to collaborate with the people responsible for keeping your children safe. This guide helps you ask the right questions, start the right conversations, and keep them constructive.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7AE4AF-63F4-3139-1DEC-663E588539E6}"/>
              </a:ext>
            </a:extLst>
          </p:cNvPr>
          <p:cNvSpPr txBox="1"/>
          <p:nvPr/>
        </p:nvSpPr>
        <p:spPr>
          <a:xfrm>
            <a:off x="420756" y="3586336"/>
            <a:ext cx="66658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1️⃣ Step One: Clarify Your Goal</a:t>
            </a:r>
            <a:br>
              <a:rPr lang="en-US" b="1" dirty="0">
                <a:latin typeface="Aptos" panose="020B0004020202020204" pitchFamily="34" charset="0"/>
              </a:rPr>
            </a:br>
            <a:endParaRPr lang="en-US" b="1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Before reaching out, be clear about your purpose: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You are not demanding details about a specific incident.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You are asking for clear, proactive communication and transparency in process.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You want to partner, not pressure.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02570D-5CF1-39F2-F9A0-5E598C6DFD55}"/>
              </a:ext>
            </a:extLst>
          </p:cNvPr>
          <p:cNvSpPr txBox="1"/>
          <p:nvPr/>
        </p:nvSpPr>
        <p:spPr>
          <a:xfrm>
            <a:off x="424758" y="5751775"/>
            <a:ext cx="6922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2️⃣ Step Two: Choose the Right Channel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Whenever possible, start with email or a scheduled meeting — not social media. Keep tone respectful and focused on collaboration. Escalate only if no response is received after a reasonable period.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First contact: School principal or assistant principal.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Second contact: District safety officer, superintendent, or school board member.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D608B279-3DC5-BB39-0991-C14A99098253}"/>
              </a:ext>
            </a:extLst>
          </p:cNvPr>
          <p:cNvSpPr txBox="1"/>
          <p:nvPr/>
        </p:nvSpPr>
        <p:spPr>
          <a:xfrm>
            <a:off x="6956258" y="9129241"/>
            <a:ext cx="500269" cy="348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F35B22-A795-AFA4-30C9-7688E5D96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FEA830FD-289B-64AA-486A-C670587D2932}"/>
              </a:ext>
            </a:extLst>
          </p:cNvPr>
          <p:cNvSpPr/>
          <p:nvPr/>
        </p:nvSpPr>
        <p:spPr>
          <a:xfrm>
            <a:off x="11317" y="7481862"/>
            <a:ext cx="7653083" cy="2576538"/>
          </a:xfrm>
          <a:custGeom>
            <a:avLst/>
            <a:gdLst/>
            <a:ahLst/>
            <a:cxnLst/>
            <a:rect l="l" t="t" r="r" b="b"/>
            <a:pathLst>
              <a:path w="7653083" h="2576538">
                <a:moveTo>
                  <a:pt x="0" y="0"/>
                </a:moveTo>
                <a:lnTo>
                  <a:pt x="7653083" y="0"/>
                </a:lnTo>
                <a:lnTo>
                  <a:pt x="7653083" y="2576538"/>
                </a:lnTo>
                <a:lnTo>
                  <a:pt x="0" y="2576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AD26F72-FC9B-D79B-DA15-C22295B822E4}"/>
              </a:ext>
            </a:extLst>
          </p:cNvPr>
          <p:cNvSpPr/>
          <p:nvPr/>
        </p:nvSpPr>
        <p:spPr>
          <a:xfrm flipH="1" flipV="1">
            <a:off x="0" y="-141995"/>
            <a:ext cx="7772400" cy="2616708"/>
          </a:xfrm>
          <a:custGeom>
            <a:avLst/>
            <a:gdLst/>
            <a:ahLst/>
            <a:cxnLst/>
            <a:rect l="l" t="t" r="r" b="b"/>
            <a:pathLst>
              <a:path w="7772400" h="2616708">
                <a:moveTo>
                  <a:pt x="7772400" y="2616708"/>
                </a:moveTo>
                <a:lnTo>
                  <a:pt x="0" y="2616708"/>
                </a:lnTo>
                <a:lnTo>
                  <a:pt x="0" y="0"/>
                </a:lnTo>
                <a:lnTo>
                  <a:pt x="7772400" y="0"/>
                </a:lnTo>
                <a:lnTo>
                  <a:pt x="7772400" y="261670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DDF832D-54C6-8999-8D01-FBABF3561F68}"/>
              </a:ext>
            </a:extLst>
          </p:cNvPr>
          <p:cNvSpPr txBox="1"/>
          <p:nvPr/>
        </p:nvSpPr>
        <p:spPr>
          <a:xfrm>
            <a:off x="286056" y="9477798"/>
            <a:ext cx="2843808" cy="3485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thesecurityplaybook.com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C83E30B8-BBC1-B872-2646-09C6CFB8EF8D}"/>
              </a:ext>
            </a:extLst>
          </p:cNvPr>
          <p:cNvSpPr txBox="1"/>
          <p:nvPr/>
        </p:nvSpPr>
        <p:spPr>
          <a:xfrm>
            <a:off x="-228600" y="381000"/>
            <a:ext cx="4833610" cy="3536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171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Parent Guide To School Transparency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9CE727E-463D-6CBB-1351-84356A3B7D59}"/>
              </a:ext>
            </a:extLst>
          </p:cNvPr>
          <p:cNvSpPr txBox="1"/>
          <p:nvPr/>
        </p:nvSpPr>
        <p:spPr>
          <a:xfrm>
            <a:off x="553278" y="1075498"/>
            <a:ext cx="6665843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3️⃣ Step Three: Use This Email Template</a:t>
            </a:r>
          </a:p>
          <a:p>
            <a:endParaRPr lang="en-US" sz="1600" dirty="0">
              <a:latin typeface="Aptos" panose="020B0004020202020204" pitchFamily="34" charset="0"/>
            </a:endParaRPr>
          </a:p>
          <a:p>
            <a:r>
              <a:rPr lang="en-US" sz="1600" dirty="0">
                <a:latin typeface="Aptos" panose="020B0004020202020204" pitchFamily="34" charset="0"/>
              </a:rPr>
              <a:t>Subject: Partnering for Safer Schools Through Clear Communication</a:t>
            </a:r>
          </a:p>
          <a:p>
            <a:r>
              <a:rPr lang="en-US" sz="1600" dirty="0">
                <a:latin typeface="Aptos" panose="020B0004020202020204" pitchFamily="34" charset="0"/>
              </a:rPr>
              <a:t>Dear [Principal’s Name],</a:t>
            </a:r>
            <a:br>
              <a:rPr lang="en-US" sz="1600" dirty="0">
                <a:latin typeface="Aptos" panose="020B0004020202020204" pitchFamily="34" charset="0"/>
              </a:rPr>
            </a:b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As a parent and member of our community, I want to express appreciation for the work your team does each day to educate and protect our children.</a:t>
            </a:r>
            <a:br>
              <a:rPr lang="en-US" sz="1600" dirty="0">
                <a:latin typeface="Aptos" panose="020B0004020202020204" pitchFamily="34" charset="0"/>
              </a:rPr>
            </a:b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In recent years, we’ve all seen how quickly information spreads — and how rumors can create unnecessary fear. I’d love to better understand how our school approaches communication when potential threats or safety concerns arise.</a:t>
            </a:r>
            <a:br>
              <a:rPr lang="en-US" sz="1600" dirty="0">
                <a:latin typeface="Aptos" panose="020B0004020202020204" pitchFamily="34" charset="0"/>
              </a:rPr>
            </a:b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Specifically, I’d like to know:</a:t>
            </a: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     • How are parents notified when an incident occurs or is investigated?</a:t>
            </a: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     • Are there regular updates about safety efforts or policy improvements?</a:t>
            </a: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     • What role can parents play in supporting a safe, transparent school culture?</a:t>
            </a:r>
            <a:br>
              <a:rPr lang="en-US" sz="1600" dirty="0">
                <a:latin typeface="Aptos" panose="020B0004020202020204" pitchFamily="34" charset="0"/>
              </a:rPr>
            </a:b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My goal is to work collaboratively to ensure all families feel informed and confident that safety communication is consistent and proactive.</a:t>
            </a:r>
            <a:br>
              <a:rPr lang="en-US" sz="1600" dirty="0">
                <a:latin typeface="Aptos" panose="020B0004020202020204" pitchFamily="34" charset="0"/>
              </a:rPr>
            </a:b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Thank you for your time and commitment to our students’ well-being.</a:t>
            </a:r>
            <a:br>
              <a:rPr lang="en-US" sz="1600" dirty="0">
                <a:latin typeface="Aptos" panose="020B0004020202020204" pitchFamily="34" charset="0"/>
              </a:rPr>
            </a:b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Warm regards,</a:t>
            </a: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[Your Name]</a:t>
            </a:r>
            <a:br>
              <a:rPr lang="en-US" sz="1600" dirty="0">
                <a:latin typeface="Aptos" panose="020B0004020202020204" pitchFamily="34" charset="0"/>
              </a:rPr>
            </a:br>
            <a:r>
              <a:rPr lang="en-US" sz="1600" dirty="0">
                <a:latin typeface="Aptos" panose="020B0004020202020204" pitchFamily="34" charset="0"/>
              </a:rPr>
              <a:t>Parent/Guardian – [School Name]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487ECA25-29BB-17AC-F040-90DB422EB8DA}"/>
              </a:ext>
            </a:extLst>
          </p:cNvPr>
          <p:cNvSpPr txBox="1"/>
          <p:nvPr/>
        </p:nvSpPr>
        <p:spPr>
          <a:xfrm>
            <a:off x="6956258" y="9129241"/>
            <a:ext cx="500269" cy="348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3111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D43765-A02E-3341-1322-56AFDDAFC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E0D9DAE-31A9-2001-87A3-CEA64EB93B0F}"/>
              </a:ext>
            </a:extLst>
          </p:cNvPr>
          <p:cNvSpPr/>
          <p:nvPr/>
        </p:nvSpPr>
        <p:spPr>
          <a:xfrm>
            <a:off x="11317" y="7481862"/>
            <a:ext cx="7653083" cy="2576538"/>
          </a:xfrm>
          <a:custGeom>
            <a:avLst/>
            <a:gdLst/>
            <a:ahLst/>
            <a:cxnLst/>
            <a:rect l="l" t="t" r="r" b="b"/>
            <a:pathLst>
              <a:path w="7653083" h="2576538">
                <a:moveTo>
                  <a:pt x="0" y="0"/>
                </a:moveTo>
                <a:lnTo>
                  <a:pt x="7653083" y="0"/>
                </a:lnTo>
                <a:lnTo>
                  <a:pt x="7653083" y="2576538"/>
                </a:lnTo>
                <a:lnTo>
                  <a:pt x="0" y="2576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2C1C6102-23EB-BC02-92B3-0DDFA6E10E8B}"/>
              </a:ext>
            </a:extLst>
          </p:cNvPr>
          <p:cNvSpPr/>
          <p:nvPr/>
        </p:nvSpPr>
        <p:spPr>
          <a:xfrm flipH="1" flipV="1">
            <a:off x="0" y="-141995"/>
            <a:ext cx="7772400" cy="2616708"/>
          </a:xfrm>
          <a:custGeom>
            <a:avLst/>
            <a:gdLst/>
            <a:ahLst/>
            <a:cxnLst/>
            <a:rect l="l" t="t" r="r" b="b"/>
            <a:pathLst>
              <a:path w="7772400" h="2616708">
                <a:moveTo>
                  <a:pt x="7772400" y="2616708"/>
                </a:moveTo>
                <a:lnTo>
                  <a:pt x="0" y="2616708"/>
                </a:lnTo>
                <a:lnTo>
                  <a:pt x="0" y="0"/>
                </a:lnTo>
                <a:lnTo>
                  <a:pt x="7772400" y="0"/>
                </a:lnTo>
                <a:lnTo>
                  <a:pt x="7772400" y="261670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ACBB251-758E-6FD2-DB41-6BF51EC392DA}"/>
              </a:ext>
            </a:extLst>
          </p:cNvPr>
          <p:cNvSpPr txBox="1"/>
          <p:nvPr/>
        </p:nvSpPr>
        <p:spPr>
          <a:xfrm>
            <a:off x="286056" y="9477798"/>
            <a:ext cx="2843808" cy="3485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thesecurityplaybook.com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CD1FAD4E-CF5A-7F7A-93D7-246706E6C6FE}"/>
              </a:ext>
            </a:extLst>
          </p:cNvPr>
          <p:cNvSpPr txBox="1"/>
          <p:nvPr/>
        </p:nvSpPr>
        <p:spPr>
          <a:xfrm>
            <a:off x="-228600" y="381000"/>
            <a:ext cx="4833610" cy="3536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171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Parent Guide To School Transparency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5A1284-E879-18FF-C5D1-BB95A8D13482}"/>
              </a:ext>
            </a:extLst>
          </p:cNvPr>
          <p:cNvSpPr txBox="1"/>
          <p:nvPr/>
        </p:nvSpPr>
        <p:spPr>
          <a:xfrm>
            <a:off x="424758" y="1313401"/>
            <a:ext cx="666584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4️⃣ Step Four: Questions to Ask During a Meeting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Bring calm curiosity — not confrontation. Use these conversation starters: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Can you walk me through how the school communicates after a safety incident or threat?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What determines whether parents receive an email or update?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Is there a system for sharing safety metrics (like drills or interventions) with families?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Would the district consider adding a safety section to monthly newsletters or board updates?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AC931C-8CE9-6DA6-4704-07C7C45EFD0C}"/>
              </a:ext>
            </a:extLst>
          </p:cNvPr>
          <p:cNvSpPr txBox="1"/>
          <p:nvPr/>
        </p:nvSpPr>
        <p:spPr>
          <a:xfrm>
            <a:off x="424758" y="4951629"/>
            <a:ext cx="6922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5️⃣ Step Five: Suggest Constructive Solutions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Don’t stop at critique — offer ideas: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Add a Safety and Communication Update section to the weekly newsletter.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Share quarterly transparency reports summarizing drills and safety programs.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Host a parent–principal safety coffee chat once per semester.</a:t>
            </a:r>
          </a:p>
          <a:p>
            <a:pPr lvl="1"/>
            <a:r>
              <a:rPr lang="en-US" dirty="0">
                <a:latin typeface="Aptos" panose="020B0004020202020204" pitchFamily="34" charset="0"/>
              </a:rPr>
              <a:t>• Provide links to resources for parents on how to talk to kids about safety.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35173AFE-673F-3695-D698-02F9D555F5EC}"/>
              </a:ext>
            </a:extLst>
          </p:cNvPr>
          <p:cNvSpPr txBox="1"/>
          <p:nvPr/>
        </p:nvSpPr>
        <p:spPr>
          <a:xfrm>
            <a:off x="6956258" y="9129241"/>
            <a:ext cx="500269" cy="348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2623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85E242-094B-DD20-2FFF-774F6BE06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E131792E-A3DA-BD5B-EE7C-FAA5D2646AF6}"/>
              </a:ext>
            </a:extLst>
          </p:cNvPr>
          <p:cNvSpPr/>
          <p:nvPr/>
        </p:nvSpPr>
        <p:spPr>
          <a:xfrm>
            <a:off x="11317" y="7481862"/>
            <a:ext cx="7653083" cy="2576538"/>
          </a:xfrm>
          <a:custGeom>
            <a:avLst/>
            <a:gdLst/>
            <a:ahLst/>
            <a:cxnLst/>
            <a:rect l="l" t="t" r="r" b="b"/>
            <a:pathLst>
              <a:path w="7653083" h="2576538">
                <a:moveTo>
                  <a:pt x="0" y="0"/>
                </a:moveTo>
                <a:lnTo>
                  <a:pt x="7653083" y="0"/>
                </a:lnTo>
                <a:lnTo>
                  <a:pt x="7653083" y="2576538"/>
                </a:lnTo>
                <a:lnTo>
                  <a:pt x="0" y="25765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312828E7-E705-F501-18C8-AA682CC24B58}"/>
              </a:ext>
            </a:extLst>
          </p:cNvPr>
          <p:cNvSpPr/>
          <p:nvPr/>
        </p:nvSpPr>
        <p:spPr>
          <a:xfrm flipH="1" flipV="1">
            <a:off x="0" y="-141995"/>
            <a:ext cx="7772400" cy="2616708"/>
          </a:xfrm>
          <a:custGeom>
            <a:avLst/>
            <a:gdLst/>
            <a:ahLst/>
            <a:cxnLst/>
            <a:rect l="l" t="t" r="r" b="b"/>
            <a:pathLst>
              <a:path w="7772400" h="2616708">
                <a:moveTo>
                  <a:pt x="7772400" y="2616708"/>
                </a:moveTo>
                <a:lnTo>
                  <a:pt x="0" y="2616708"/>
                </a:lnTo>
                <a:lnTo>
                  <a:pt x="0" y="0"/>
                </a:lnTo>
                <a:lnTo>
                  <a:pt x="7772400" y="0"/>
                </a:lnTo>
                <a:lnTo>
                  <a:pt x="7772400" y="2616708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DC5A4471-869D-56B8-0F66-916E79BA6640}"/>
              </a:ext>
            </a:extLst>
          </p:cNvPr>
          <p:cNvSpPr txBox="1"/>
          <p:nvPr/>
        </p:nvSpPr>
        <p:spPr>
          <a:xfrm>
            <a:off x="286056" y="9477798"/>
            <a:ext cx="2843808" cy="3485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thesecurityplaybook.com</a:t>
            </a: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B5A73F07-EE69-86FE-CB0B-8E4B5864347D}"/>
              </a:ext>
            </a:extLst>
          </p:cNvPr>
          <p:cNvSpPr txBox="1"/>
          <p:nvPr/>
        </p:nvSpPr>
        <p:spPr>
          <a:xfrm>
            <a:off x="-228600" y="381000"/>
            <a:ext cx="4833610" cy="3536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171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Parent Guide To School Transparency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72750-9DA1-FF6A-B4DC-41E26B05A06C}"/>
              </a:ext>
            </a:extLst>
          </p:cNvPr>
          <p:cNvSpPr txBox="1"/>
          <p:nvPr/>
        </p:nvSpPr>
        <p:spPr>
          <a:xfrm>
            <a:off x="424758" y="1313401"/>
            <a:ext cx="66658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6️⃣ Step Six: Keep Records and Keep It Professional</a:t>
            </a:r>
          </a:p>
          <a:p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</a:rPr>
              <a:t>Document correspondence. If administrators respond positively — thank them publicly. If not, follow up with district leadership, emphasizing your goal of improving systems, not blaming individuals.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5E81A8-0AD2-13B8-7B4E-BF4368F0839D}"/>
              </a:ext>
            </a:extLst>
          </p:cNvPr>
          <p:cNvSpPr txBox="1"/>
          <p:nvPr/>
        </p:nvSpPr>
        <p:spPr>
          <a:xfrm>
            <a:off x="424758" y="3547126"/>
            <a:ext cx="69228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7️⃣ Step Seven: Connect with Resources</a:t>
            </a:r>
          </a:p>
          <a:p>
            <a:r>
              <a:rPr lang="en-US" dirty="0">
                <a:latin typeface="Aptos" panose="020B0004020202020204" pitchFamily="34" charset="0"/>
              </a:rPr>
              <a:t>If your school needs help developing clear, trauma-informed safety communications, direct them here:</a:t>
            </a:r>
            <a:br>
              <a:rPr lang="en-US" dirty="0">
                <a:latin typeface="Aptos" panose="020B0004020202020204" pitchFamily="34" charset="0"/>
              </a:rPr>
            </a:br>
            <a:endParaRPr lang="en-US" dirty="0">
              <a:latin typeface="Aptos" panose="020B0004020202020204" pitchFamily="34" charset="0"/>
            </a:endParaRPr>
          </a:p>
          <a:p>
            <a:r>
              <a:rPr lang="en-US" dirty="0">
                <a:latin typeface="Aptos" panose="020B0004020202020204" pitchFamily="34" charset="0"/>
                <a:hlinkClick r:id="rId4"/>
              </a:rPr>
              <a:t>https://thesecurityplaybook.com/services</a:t>
            </a:r>
            <a:endParaRPr lang="en-US" dirty="0">
              <a:latin typeface="Aptos" panose="020B0004020202020204" pitchFamily="34" charset="0"/>
            </a:endParaRPr>
          </a:p>
          <a:p>
            <a:br>
              <a:rPr lang="en-US" dirty="0">
                <a:latin typeface="Aptos" panose="020B0004020202020204" pitchFamily="34" charset="0"/>
              </a:rPr>
            </a:br>
            <a:r>
              <a:rPr lang="en-US" dirty="0">
                <a:latin typeface="Aptos" panose="020B0004020202020204" pitchFamily="34" charset="0"/>
              </a:rPr>
              <a:t>The Security Playbook</a:t>
            </a:r>
            <a:br>
              <a:rPr lang="en-US" dirty="0">
                <a:latin typeface="Aptos" panose="020B0004020202020204" pitchFamily="34" charset="0"/>
              </a:rPr>
            </a:br>
            <a:r>
              <a:rPr lang="en-US" i="1" dirty="0">
                <a:latin typeface="Aptos" panose="020B0004020202020204" pitchFamily="34" charset="0"/>
              </a:rPr>
              <a:t>We help schools and districts assess their communication practices, write family-focused messages, and train staff to handle high-stress communication clearly and calmly.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F5E955-1E5C-D53D-7F68-8606FAB6B4DA}"/>
              </a:ext>
            </a:extLst>
          </p:cNvPr>
          <p:cNvSpPr txBox="1"/>
          <p:nvPr/>
        </p:nvSpPr>
        <p:spPr>
          <a:xfrm>
            <a:off x="286056" y="6855232"/>
            <a:ext cx="73661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i="1" dirty="0">
                <a:latin typeface="Aptos" panose="020B0004020202020204" pitchFamily="34" charset="0"/>
              </a:rPr>
              <a:t>Transparency doesn’t mean panic. It means trust. </a:t>
            </a:r>
            <a:br>
              <a:rPr lang="en-US" sz="1600" b="1" i="1" dirty="0">
                <a:latin typeface="Aptos" panose="020B0004020202020204" pitchFamily="34" charset="0"/>
              </a:rPr>
            </a:br>
            <a:r>
              <a:rPr lang="en-US" sz="1600" b="1" i="1" dirty="0">
                <a:latin typeface="Aptos" panose="020B0004020202020204" pitchFamily="34" charset="0"/>
              </a:rPr>
              <a:t>When schools communicate clearly, parents worry less and kids learn better. </a:t>
            </a:r>
            <a:br>
              <a:rPr lang="en-US" sz="1600" b="1" i="1" dirty="0">
                <a:latin typeface="Aptos" panose="020B0004020202020204" pitchFamily="34" charset="0"/>
              </a:rPr>
            </a:br>
            <a:r>
              <a:rPr lang="en-US" sz="1600" b="1" i="1" dirty="0">
                <a:latin typeface="Aptos" panose="020B0004020202020204" pitchFamily="34" charset="0"/>
              </a:rPr>
              <a:t>Let’s start the conversation, and keep it going.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1510FA4E-09C5-B41D-E6B6-BD75511CFB23}"/>
              </a:ext>
            </a:extLst>
          </p:cNvPr>
          <p:cNvSpPr txBox="1"/>
          <p:nvPr/>
        </p:nvSpPr>
        <p:spPr>
          <a:xfrm>
            <a:off x="6956258" y="9129241"/>
            <a:ext cx="500269" cy="3485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40"/>
              </a:lnSpc>
            </a:pPr>
            <a:r>
              <a:rPr lang="en-US" sz="2000" b="1" dirty="0">
                <a:solidFill>
                  <a:srgbClr val="FFFFFF"/>
                </a:solidFill>
                <a:latin typeface="Oswald Bold"/>
                <a:ea typeface="Oswald Bold"/>
                <a:cs typeface="Oswald Bold"/>
                <a:sym typeface="Oswald Bold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89104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710</Words>
  <Application>Microsoft Office PowerPoint</Application>
  <PresentationFormat>Custom</PresentationFormat>
  <Paragraphs>50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Oswald Bold</vt:lpstr>
      <vt:lpstr>Arial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Neighborhood Watch Cover</dc:title>
  <cp:lastModifiedBy>Justin Harnum</cp:lastModifiedBy>
  <cp:revision>2</cp:revision>
  <dcterms:created xsi:type="dcterms:W3CDTF">2006-08-16T00:00:00Z</dcterms:created>
  <dcterms:modified xsi:type="dcterms:W3CDTF">2025-10-30T18:29:42Z</dcterms:modified>
  <dc:identifier>DAGzlJso3Qc</dc:identifier>
</cp:coreProperties>
</file>